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5.xml"/><Relationship Id="rId22" Type="http://schemas.openxmlformats.org/officeDocument/2006/relationships/font" Target="fonts/OpenSans-italic.fntdata"/><Relationship Id="rId10" Type="http://schemas.openxmlformats.org/officeDocument/2006/relationships/slide" Target="slides/slide4.xml"/><Relationship Id="rId21" Type="http://schemas.openxmlformats.org/officeDocument/2006/relationships/font" Target="fonts/Open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CenturyGothic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c6c64acc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dc6c64acc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dc6c64acc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dc6c64acc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dc6c64acc9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dc6c64acc9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dc6c64acc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dc6c64acc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dc6c64acc9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dc6c64acc9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dc6c64acc9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dc6c64acc9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dc6c64acc9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dc6c64acc9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c6c64acc9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dc6c64acc9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dc6c64acc9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dc6c64acc9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1138200" y="2348750"/>
            <a:ext cx="6867600" cy="739500"/>
          </a:xfrm>
          <a:prstGeom prst="rect">
            <a:avLst/>
          </a:prstGeom>
          <a:ln cap="flat" cmpd="sng" w="9525">
            <a:solidFill>
              <a:srgbClr val="E65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TCS World 10K Bengaluru</a:t>
            </a:r>
            <a:endParaRPr b="1" sz="4100">
              <a:solidFill>
                <a:srgbClr val="F351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246225" y="3088250"/>
            <a:ext cx="8520600" cy="4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NGO Orientation Presentation</a:t>
            </a:r>
            <a:endParaRPr i="1"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2618175" y="3090350"/>
            <a:ext cx="377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Race Day: 21st May 2023</a:t>
            </a:r>
            <a:endParaRPr sz="1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Logo, company name&#10;&#10;Description automatically generated" id="102" name="Google Shape;10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"/>
            <a:ext cx="2268145" cy="98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8670" y="534725"/>
            <a:ext cx="1886659" cy="1650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5"/>
          <p:cNvCxnSpPr>
            <a:stCxn id="99" idx="3"/>
          </p:cNvCxnSpPr>
          <p:nvPr/>
        </p:nvCxnSpPr>
        <p:spPr>
          <a:xfrm>
            <a:off x="8005800" y="2718500"/>
            <a:ext cx="1138200" cy="0"/>
          </a:xfrm>
          <a:prstGeom prst="straightConnector1">
            <a:avLst/>
          </a:prstGeom>
          <a:noFill/>
          <a:ln cap="flat" cmpd="sng" w="9525">
            <a:solidFill>
              <a:srgbClr val="E6536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25"/>
          <p:cNvCxnSpPr>
            <a:stCxn id="99" idx="1"/>
          </p:cNvCxnSpPr>
          <p:nvPr/>
        </p:nvCxnSpPr>
        <p:spPr>
          <a:xfrm rot="10800000">
            <a:off x="5400" y="2718500"/>
            <a:ext cx="1132800" cy="0"/>
          </a:xfrm>
          <a:prstGeom prst="straightConnector1">
            <a:avLst/>
          </a:prstGeom>
          <a:noFill/>
          <a:ln cap="flat" cmpd="sng" w="9525">
            <a:solidFill>
              <a:srgbClr val="E6536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6" name="Google Shape;10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700" y="3983700"/>
            <a:ext cx="9149399" cy="11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/>
        </p:nvSpPr>
        <p:spPr>
          <a:xfrm>
            <a:off x="-1690625" y="716375"/>
            <a:ext cx="825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3804975" y="3473250"/>
            <a:ext cx="140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tcsw10k.aidbees.org</a:t>
            </a:r>
            <a:endParaRPr b="1" sz="900">
              <a:solidFill>
                <a:srgbClr val="F351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idx="4294967295" type="title"/>
          </p:nvPr>
        </p:nvSpPr>
        <p:spPr>
          <a:xfrm>
            <a:off x="311700" y="445025"/>
            <a:ext cx="4635900" cy="572700"/>
          </a:xfrm>
          <a:prstGeom prst="rect">
            <a:avLst/>
          </a:prstGeom>
          <a:ln cap="flat" cmpd="sng" w="9525">
            <a:solidFill>
              <a:srgbClr val="E65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About the run - TCSW 10K</a:t>
            </a:r>
            <a:endParaRPr b="1">
              <a:solidFill>
                <a:srgbClr val="F351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26"/>
          <p:cNvSpPr txBox="1"/>
          <p:nvPr>
            <p:ph idx="4294967295" type="body"/>
          </p:nvPr>
        </p:nvSpPr>
        <p:spPr>
          <a:xfrm>
            <a:off x="221825" y="1268175"/>
            <a:ext cx="8700300" cy="11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Bengaluru has been a proud host of the World’s Premier 10K Run – </a:t>
            </a:r>
            <a:r>
              <a:rPr b="1"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TCS World 10K Bengaluru - since 2008.</a:t>
            </a: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event has had the distinction of having some of the fastest international and Indian runners competing for the coveted podium finish, and mass participation of </a:t>
            </a:r>
            <a:r>
              <a:rPr b="1"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thousands of runners</a:t>
            </a: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from across the country and world, all soaking in the Bengaluru energy and camaraderie. 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1629063" y="3924875"/>
            <a:ext cx="55605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500">
                <a:solidFill>
                  <a:srgbClr val="F35168"/>
                </a:solidFill>
                <a:latin typeface="Open Sans"/>
                <a:ea typeface="Open Sans"/>
                <a:cs typeface="Open Sans"/>
                <a:sym typeface="Open Sans"/>
              </a:rPr>
              <a:t>This year, aidbees is the official philanthropy partner</a:t>
            </a:r>
            <a:br>
              <a:rPr b="1" lang="en" sz="1500">
                <a:solidFill>
                  <a:srgbClr val="F351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1500">
                <a:solidFill>
                  <a:srgbClr val="F35168"/>
                </a:solidFill>
                <a:latin typeface="Open Sans"/>
                <a:ea typeface="Open Sans"/>
                <a:cs typeface="Open Sans"/>
                <a:sym typeface="Open Sans"/>
              </a:rPr>
              <a:t>for the TCSW 10K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6" name="Google Shape;116;p26"/>
          <p:cNvCxnSpPr>
            <a:stCxn id="113" idx="3"/>
          </p:cNvCxnSpPr>
          <p:nvPr/>
        </p:nvCxnSpPr>
        <p:spPr>
          <a:xfrm>
            <a:off x="4947600" y="731375"/>
            <a:ext cx="4214400" cy="0"/>
          </a:xfrm>
          <a:prstGeom prst="straightConnector1">
            <a:avLst/>
          </a:prstGeom>
          <a:noFill/>
          <a:ln cap="flat" cmpd="sng" w="9525">
            <a:solidFill>
              <a:srgbClr val="E6536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26"/>
          <p:cNvSpPr txBox="1"/>
          <p:nvPr/>
        </p:nvSpPr>
        <p:spPr>
          <a:xfrm>
            <a:off x="1355675" y="3288750"/>
            <a:ext cx="1632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funds raised </a:t>
            </a:r>
            <a:endParaRPr b="1"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Rs. 46 crore +</a:t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5872200" y="3211825"/>
            <a:ext cx="185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600</a:t>
            </a: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participating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NGOs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625" y="2593213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1337" y="2531588"/>
            <a:ext cx="695958" cy="6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475" y="2593213"/>
            <a:ext cx="695950" cy="69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6"/>
          <p:cNvCxnSpPr/>
          <p:nvPr/>
        </p:nvCxnSpPr>
        <p:spPr>
          <a:xfrm flipH="1">
            <a:off x="3258400" y="2637163"/>
            <a:ext cx="2700" cy="1074000"/>
          </a:xfrm>
          <a:prstGeom prst="straightConnector1">
            <a:avLst/>
          </a:prstGeom>
          <a:noFill/>
          <a:ln cap="flat" cmpd="sng" w="19050">
            <a:solidFill>
              <a:srgbClr val="F3516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26"/>
          <p:cNvCxnSpPr/>
          <p:nvPr/>
        </p:nvCxnSpPr>
        <p:spPr>
          <a:xfrm>
            <a:off x="5557525" y="2606263"/>
            <a:ext cx="16800" cy="1091700"/>
          </a:xfrm>
          <a:prstGeom prst="straightConnector1">
            <a:avLst/>
          </a:prstGeom>
          <a:noFill/>
          <a:ln cap="flat" cmpd="sng" w="19050">
            <a:solidFill>
              <a:srgbClr val="F3516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26"/>
          <p:cNvSpPr txBox="1"/>
          <p:nvPr/>
        </p:nvSpPr>
        <p:spPr>
          <a:xfrm>
            <a:off x="3509016" y="3227550"/>
            <a:ext cx="180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Footfall over the years 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22,000+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491" y="4379100"/>
            <a:ext cx="9150941" cy="6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6"/>
          <p:cNvSpPr txBox="1"/>
          <p:nvPr/>
        </p:nvSpPr>
        <p:spPr>
          <a:xfrm>
            <a:off x="6567400" y="4627425"/>
            <a:ext cx="140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tcsw10k.aidbees.org</a:t>
            </a:r>
            <a:endParaRPr b="1" sz="900">
              <a:solidFill>
                <a:srgbClr val="F351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idx="4294967295" type="title"/>
          </p:nvPr>
        </p:nvSpPr>
        <p:spPr>
          <a:xfrm>
            <a:off x="311700" y="445025"/>
            <a:ext cx="4635900" cy="572700"/>
          </a:xfrm>
          <a:prstGeom prst="rect">
            <a:avLst/>
          </a:prstGeom>
          <a:ln cap="flat" cmpd="sng" w="9525">
            <a:solidFill>
              <a:srgbClr val="E65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About Us (NGO details)</a:t>
            </a:r>
            <a:endParaRPr b="1">
              <a:solidFill>
                <a:srgbClr val="F351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2" name="Google Shape;132;p27"/>
          <p:cNvCxnSpPr>
            <a:stCxn id="131" idx="3"/>
          </p:cNvCxnSpPr>
          <p:nvPr/>
        </p:nvCxnSpPr>
        <p:spPr>
          <a:xfrm>
            <a:off x="4947600" y="731375"/>
            <a:ext cx="4214400" cy="0"/>
          </a:xfrm>
          <a:prstGeom prst="straightConnector1">
            <a:avLst/>
          </a:prstGeom>
          <a:noFill/>
          <a:ln cap="flat" cmpd="sng" w="9525">
            <a:solidFill>
              <a:srgbClr val="E6536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91" y="4379100"/>
            <a:ext cx="9150941" cy="6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7"/>
          <p:cNvSpPr txBox="1"/>
          <p:nvPr/>
        </p:nvSpPr>
        <p:spPr>
          <a:xfrm>
            <a:off x="6567400" y="4627425"/>
            <a:ext cx="140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tcsw10k.aidbees.org</a:t>
            </a:r>
            <a:endParaRPr b="1" sz="900">
              <a:solidFill>
                <a:srgbClr val="F351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idx="4294967295" type="title"/>
          </p:nvPr>
        </p:nvSpPr>
        <p:spPr>
          <a:xfrm>
            <a:off x="311700" y="445025"/>
            <a:ext cx="2319600" cy="572700"/>
          </a:xfrm>
          <a:prstGeom prst="rect">
            <a:avLst/>
          </a:prstGeom>
          <a:ln cap="flat" cmpd="sng" w="9525">
            <a:solidFill>
              <a:srgbClr val="E65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NGO History</a:t>
            </a:r>
            <a:endParaRPr b="1">
              <a:solidFill>
                <a:srgbClr val="F351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0" name="Google Shape;140;p28"/>
          <p:cNvCxnSpPr>
            <a:stCxn id="139" idx="3"/>
          </p:cNvCxnSpPr>
          <p:nvPr/>
        </p:nvCxnSpPr>
        <p:spPr>
          <a:xfrm flipH="1" rot="10800000">
            <a:off x="2631300" y="705275"/>
            <a:ext cx="6572700" cy="26100"/>
          </a:xfrm>
          <a:prstGeom prst="straightConnector1">
            <a:avLst/>
          </a:prstGeom>
          <a:noFill/>
          <a:ln cap="flat" cmpd="sng" w="9525">
            <a:solidFill>
              <a:srgbClr val="E6536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1" name="Google Shape;1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91" y="4379100"/>
            <a:ext cx="9150941" cy="6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8"/>
          <p:cNvSpPr txBox="1"/>
          <p:nvPr/>
        </p:nvSpPr>
        <p:spPr>
          <a:xfrm>
            <a:off x="6567400" y="4627425"/>
            <a:ext cx="140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tcsw10k.aidbees.org</a:t>
            </a:r>
            <a:endParaRPr b="1" sz="900">
              <a:solidFill>
                <a:srgbClr val="F351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idx="4294967295" type="title"/>
          </p:nvPr>
        </p:nvSpPr>
        <p:spPr>
          <a:xfrm>
            <a:off x="311700" y="445025"/>
            <a:ext cx="3477600" cy="572700"/>
          </a:xfrm>
          <a:prstGeom prst="rect">
            <a:avLst/>
          </a:prstGeom>
          <a:ln cap="flat" cmpd="sng" w="9525">
            <a:solidFill>
              <a:srgbClr val="E65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Projects and Impact</a:t>
            </a:r>
            <a:endParaRPr b="1">
              <a:solidFill>
                <a:srgbClr val="F351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8" name="Google Shape;148;p29"/>
          <p:cNvCxnSpPr>
            <a:stCxn id="147" idx="3"/>
          </p:cNvCxnSpPr>
          <p:nvPr/>
        </p:nvCxnSpPr>
        <p:spPr>
          <a:xfrm flipH="1" rot="10800000">
            <a:off x="3789300" y="694775"/>
            <a:ext cx="5404200" cy="36600"/>
          </a:xfrm>
          <a:prstGeom prst="straightConnector1">
            <a:avLst/>
          </a:prstGeom>
          <a:noFill/>
          <a:ln cap="flat" cmpd="sng" w="9525">
            <a:solidFill>
              <a:srgbClr val="E6536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91" y="4379100"/>
            <a:ext cx="9150941" cy="6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/>
          <p:nvPr/>
        </p:nvSpPr>
        <p:spPr>
          <a:xfrm>
            <a:off x="6567400" y="4627425"/>
            <a:ext cx="140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tcsw10k.aidbees.org</a:t>
            </a:r>
            <a:endParaRPr b="1" sz="900">
              <a:solidFill>
                <a:srgbClr val="F351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idx="4294967295" type="title"/>
          </p:nvPr>
        </p:nvSpPr>
        <p:spPr>
          <a:xfrm>
            <a:off x="311700" y="445025"/>
            <a:ext cx="3477600" cy="572700"/>
          </a:xfrm>
          <a:prstGeom prst="rect">
            <a:avLst/>
          </a:prstGeom>
          <a:ln cap="flat" cmpd="sng" w="9525">
            <a:solidFill>
              <a:srgbClr val="E65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we expect?</a:t>
            </a:r>
            <a:endParaRPr b="1">
              <a:solidFill>
                <a:srgbClr val="F351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6" name="Google Shape;156;p30"/>
          <p:cNvCxnSpPr>
            <a:stCxn id="155" idx="3"/>
          </p:cNvCxnSpPr>
          <p:nvPr/>
        </p:nvCxnSpPr>
        <p:spPr>
          <a:xfrm flipH="1" rot="10800000">
            <a:off x="3789300" y="694775"/>
            <a:ext cx="5404200" cy="36600"/>
          </a:xfrm>
          <a:prstGeom prst="straightConnector1">
            <a:avLst/>
          </a:prstGeom>
          <a:noFill/>
          <a:ln cap="flat" cmpd="sng" w="9525">
            <a:solidFill>
              <a:srgbClr val="E6536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91" y="4379100"/>
            <a:ext cx="9150941" cy="6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/>
          <p:nvPr/>
        </p:nvSpPr>
        <p:spPr>
          <a:xfrm>
            <a:off x="6567400" y="4627425"/>
            <a:ext cx="140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tcsw10k.aidbees.org</a:t>
            </a:r>
            <a:endParaRPr b="1" sz="900">
              <a:solidFill>
                <a:srgbClr val="F351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idx="4294967295" type="title"/>
          </p:nvPr>
        </p:nvSpPr>
        <p:spPr>
          <a:xfrm>
            <a:off x="311700" y="445025"/>
            <a:ext cx="3373200" cy="572700"/>
          </a:xfrm>
          <a:prstGeom prst="rect">
            <a:avLst/>
          </a:prstGeom>
          <a:ln cap="flat" cmpd="sng" w="9525">
            <a:solidFill>
              <a:srgbClr val="E65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in it for you?</a:t>
            </a:r>
            <a:endParaRPr b="1">
              <a:solidFill>
                <a:srgbClr val="F351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4" name="Google Shape;164;p31"/>
          <p:cNvCxnSpPr>
            <a:stCxn id="163" idx="3"/>
          </p:cNvCxnSpPr>
          <p:nvPr/>
        </p:nvCxnSpPr>
        <p:spPr>
          <a:xfrm flipH="1" rot="10800000">
            <a:off x="3684900" y="694775"/>
            <a:ext cx="5404200" cy="36600"/>
          </a:xfrm>
          <a:prstGeom prst="straightConnector1">
            <a:avLst/>
          </a:prstGeom>
          <a:noFill/>
          <a:ln cap="flat" cmpd="sng" w="9525">
            <a:solidFill>
              <a:srgbClr val="E6536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91" y="4379100"/>
            <a:ext cx="9150941" cy="6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/>
          <p:nvPr/>
        </p:nvSpPr>
        <p:spPr>
          <a:xfrm>
            <a:off x="6567400" y="4627425"/>
            <a:ext cx="140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tcsw10k.aidbees.org</a:t>
            </a:r>
            <a:endParaRPr b="1" sz="900">
              <a:solidFill>
                <a:srgbClr val="F351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31"/>
          <p:cNvSpPr txBox="1"/>
          <p:nvPr/>
        </p:nvSpPr>
        <p:spPr>
          <a:xfrm>
            <a:off x="311700" y="1505463"/>
            <a:ext cx="74616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b="1" lang="en" sz="1300">
                <a:latin typeface="Century Gothic"/>
                <a:ea typeface="Century Gothic"/>
                <a:cs typeface="Century Gothic"/>
                <a:sym typeface="Century Gothic"/>
              </a:rPr>
              <a:t>Create a socially conscious environment by engaging your employees in philanthropy and fundraising for a social cause </a:t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b="1" lang="en" sz="1300">
                <a:latin typeface="Century Gothic"/>
                <a:ea typeface="Century Gothic"/>
                <a:cs typeface="Century Gothic"/>
                <a:sym typeface="Century Gothic"/>
              </a:rPr>
              <a:t>Branding and Visibility  Opportunities through Race routes (Tshirts, badges, race collaterals) </a:t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b="1" lang="en" sz="1300">
                <a:latin typeface="Century Gothic"/>
                <a:ea typeface="Century Gothic"/>
                <a:cs typeface="Century Gothic"/>
                <a:sym typeface="Century Gothic"/>
              </a:rPr>
              <a:t>Massive opportunity for team building activity. The bigger the contingent the bigger the visibility. </a:t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b="1" lang="en" sz="1300">
                <a:latin typeface="Century Gothic"/>
                <a:ea typeface="Century Gothic"/>
                <a:cs typeface="Century Gothic"/>
                <a:sym typeface="Century Gothic"/>
              </a:rPr>
              <a:t>Help an NGO in their efforts to make a difference through fundraising and pledge based recurring donations.</a:t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311700" y="400700"/>
            <a:ext cx="1972500" cy="572700"/>
          </a:xfrm>
          <a:prstGeom prst="rect">
            <a:avLst/>
          </a:prstGeom>
          <a:ln cap="flat" cmpd="sng" w="9525">
            <a:solidFill>
              <a:srgbClr val="E65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Us</a:t>
            </a:r>
            <a:endParaRPr b="1">
              <a:solidFill>
                <a:srgbClr val="F351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311700" y="2506925"/>
            <a:ext cx="85206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35168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&lt;your name&gt;</a:t>
            </a:r>
            <a:endParaRPr b="1" sz="2600">
              <a:solidFill>
                <a:srgbClr val="F351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12550"/>
            <a:ext cx="1351000" cy="135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32"/>
          <p:cNvCxnSpPr>
            <a:stCxn id="172" idx="3"/>
          </p:cNvCxnSpPr>
          <p:nvPr/>
        </p:nvCxnSpPr>
        <p:spPr>
          <a:xfrm>
            <a:off x="2284200" y="687050"/>
            <a:ext cx="6871800" cy="0"/>
          </a:xfrm>
          <a:prstGeom prst="straightConnector1">
            <a:avLst/>
          </a:prstGeom>
          <a:noFill/>
          <a:ln cap="flat" cmpd="sng" w="9525">
            <a:solidFill>
              <a:srgbClr val="E6536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32"/>
          <p:cNvSpPr txBox="1"/>
          <p:nvPr/>
        </p:nvSpPr>
        <p:spPr>
          <a:xfrm>
            <a:off x="697900" y="3243550"/>
            <a:ext cx="687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5168"/>
                </a:solidFill>
                <a:highlight>
                  <a:schemeClr val="dk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&lt;Your number&gt; </a:t>
            </a:r>
            <a:r>
              <a:rPr b="1" lang="en" sz="2000">
                <a:solidFill>
                  <a:srgbClr val="F35168"/>
                </a:solidFill>
                <a:highlight>
                  <a:schemeClr val="dk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|        &lt;Your email ID&gt;</a:t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800" y="3330300"/>
            <a:ext cx="319100" cy="3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4700" y="3300700"/>
            <a:ext cx="378300" cy="3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491" y="4379100"/>
            <a:ext cx="9150941" cy="6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>
            <p:ph type="title"/>
          </p:nvPr>
        </p:nvSpPr>
        <p:spPr>
          <a:xfrm>
            <a:off x="227825" y="3806400"/>
            <a:ext cx="272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5168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tcsw10k.aidbees.org</a:t>
            </a:r>
            <a:endParaRPr b="1" sz="2000">
              <a:solidFill>
                <a:srgbClr val="F351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6567400" y="4627425"/>
            <a:ext cx="140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tcsw10k.aidbees.org</a:t>
            </a:r>
            <a:endParaRPr b="1" sz="900">
              <a:solidFill>
                <a:srgbClr val="F351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3400800" y="2285400"/>
            <a:ext cx="23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 b="1" sz="3020">
              <a:solidFill>
                <a:srgbClr val="F351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91" y="26900"/>
            <a:ext cx="9150941" cy="6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00" y="3983700"/>
            <a:ext cx="9149399" cy="11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/>
        </p:nvSpPr>
        <p:spPr>
          <a:xfrm>
            <a:off x="7391600" y="4648300"/>
            <a:ext cx="140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3516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tcsw10k.aidbees.org</a:t>
            </a:r>
            <a:endParaRPr b="1" sz="900">
              <a:solidFill>
                <a:srgbClr val="F351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